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82.png" ContentType="image/png"/>
  <Override PartName="/ppt/media/image80.png" ContentType="image/png"/>
  <Override PartName="/ppt/media/image36.jpeg" ContentType="image/jpeg"/>
  <Override PartName="/ppt/media/image29.png" ContentType="image/png"/>
  <Override PartName="/ppt/media/image31.jpeg" ContentType="image/jpeg"/>
  <Override PartName="/ppt/media/image23.jpeg" ContentType="image/jpeg"/>
  <Override PartName="/ppt/media/image1.jpeg" ContentType="image/jpeg"/>
  <Override PartName="/ppt/media/image56.jpeg" ContentType="image/jpeg"/>
  <Override PartName="/ppt/media/image54.jpeg" ContentType="image/jpeg"/>
  <Override PartName="/ppt/media/image5.png" ContentType="image/png"/>
  <Override PartName="/ppt/media/image3.png" ContentType="image/png"/>
  <Override PartName="/ppt/media/image2.png" ContentType="image/png"/>
  <Override PartName="/ppt/media/image9.png" ContentType="image/png"/>
  <Override PartName="/ppt/media/image51.jpeg" ContentType="image/jpeg"/>
  <Override PartName="/ppt/media/image35.png" ContentType="image/png"/>
  <Override PartName="/ppt/media/image34.png" ContentType="image/png"/>
  <Override PartName="/ppt/media/image21.jpeg" ContentType="image/jpeg"/>
  <Override PartName="/ppt/media/image59.png" ContentType="image/png"/>
  <Override PartName="/ppt/media/image33.png" ContentType="image/png"/>
  <Override PartName="/ppt/media/image32.png" ContentType="image/png"/>
  <Override PartName="/ppt/media/image57.png" ContentType="image/png"/>
  <Override PartName="/ppt/media/image64.jpeg" ContentType="image/jpeg"/>
  <Override PartName="/ppt/media/image30.png" ContentType="image/png"/>
  <Override PartName="/ppt/media/image55.png" ContentType="image/png"/>
  <Override PartName="/ppt/media/image26.png" ContentType="image/png"/>
  <Override PartName="/ppt/media/image7.jpeg" ContentType="image/jpeg"/>
  <Override PartName="/ppt/media/image25.png" ContentType="image/png"/>
  <Override PartName="/ppt/media/image24.png" ContentType="image/png"/>
  <Override PartName="/ppt/media/image22.png" ContentType="image/png"/>
  <Override PartName="/ppt/media/image4.jpeg" ContentType="image/jpeg"/>
  <Override PartName="/ppt/media/image6.png" ContentType="image/png"/>
  <Override PartName="/ppt/media/image8.jpeg" ContentType="image/jpeg"/>
  <Override PartName="/ppt/media/image19.jpeg" ContentType="image/jpeg"/>
  <Override PartName="/ppt/media/image37.png" ContentType="image/png"/>
  <Override PartName="/ppt/media/image17.jpeg" ContentType="image/jpeg"/>
  <Override PartName="/ppt/media/image47.jpeg" ContentType="image/jpeg"/>
  <Override PartName="/ppt/media/image15.jpeg" ContentType="image/jpeg"/>
  <Override PartName="/ppt/media/image48.jpeg" ContentType="image/jpeg"/>
  <Override PartName="/ppt/media/image27.jpeg" ContentType="image/jpeg"/>
  <Override PartName="/ppt/media/image28.png" ContentType="image/png"/>
  <Override PartName="/ppt/media/image13.jpeg" ContentType="image/jpeg"/>
  <Override PartName="/ppt/media/image46.jpeg" ContentType="image/jpeg"/>
  <Override PartName="/ppt/media/image11.jpeg" ContentType="image/jpeg"/>
  <Override PartName="/ppt/media/image12.jpeg" ContentType="image/jpeg"/>
  <Override PartName="/ppt/media/image45.jpeg" ContentType="image/jpeg"/>
  <Override PartName="/ppt/media/image16.jpeg" ContentType="image/jpeg"/>
  <Override PartName="/ppt/media/image49.jpeg" ContentType="image/jpeg"/>
  <Override PartName="/ppt/media/image14.jpeg" ContentType="image/jpeg"/>
  <Override PartName="/ppt/media/image38.png" ContentType="image/png"/>
  <Override PartName="/ppt/media/image39.png" ContentType="image/png"/>
  <Override PartName="/ppt/media/image79.jpeg" ContentType="image/jpeg"/>
  <Override PartName="/ppt/media/image40.png" ContentType="image/png"/>
  <Override PartName="/ppt/media/image65.png" ContentType="image/png"/>
  <Override PartName="/ppt/media/image41.jpeg" ContentType="image/jpeg"/>
  <Override PartName="/ppt/media/image42.png" ContentType="image/png"/>
  <Override PartName="/ppt/media/image67.png" ContentType="image/png"/>
  <Override PartName="/ppt/media/image43.png" ContentType="image/png"/>
  <Override PartName="/ppt/media/image44.png" ContentType="image/png"/>
  <Override PartName="/ppt/media/image69.png" ContentType="image/png"/>
  <Override PartName="/ppt/media/image50.jpeg" ContentType="image/jpeg"/>
  <Override PartName="/ppt/media/image52.jpeg" ContentType="image/jpeg"/>
  <Override PartName="/ppt/media/image53.png" ContentType="image/png"/>
  <Override PartName="/ppt/media/image18.jpeg" ContentType="image/jpeg"/>
  <Override PartName="/ppt/media/image78.png" ContentType="image/png"/>
  <Override PartName="/ppt/media/image58.jpeg" ContentType="image/jpeg"/>
  <Override PartName="/ppt/media/image81.png" ContentType="image/png"/>
  <Override PartName="/ppt/media/image74.jpeg" ContentType="image/jpeg"/>
  <Override PartName="/ppt/media/image60.jpeg" ContentType="image/jpeg"/>
  <Override PartName="/ppt/media/image63.png" ContentType="image/png"/>
  <Override PartName="/ppt/media/image66.jpeg" ContentType="image/jpeg"/>
  <Override PartName="/ppt/media/image68.jpeg" ContentType="image/jpeg"/>
  <Override PartName="/ppt/media/image70.jpeg" ContentType="image/jpeg"/>
  <Override PartName="/ppt/media/image71.png" ContentType="image/png"/>
  <Override PartName="/ppt/media/image61.png" ContentType="image/png"/>
  <Override PartName="/ppt/media/image72.jpeg" ContentType="image/jpeg"/>
  <Override PartName="/ppt/media/image73.png" ContentType="image/png"/>
  <Override PartName="/ppt/media/image75.png" ContentType="image/png"/>
  <Override PartName="/ppt/media/image62.jpeg" ContentType="image/jpeg"/>
  <Override PartName="/ppt/media/image10.png" ContentType="image/png"/>
  <Override PartName="/ppt/media/image76.jpeg" ContentType="image/jpeg"/>
  <Override PartName="/ppt/media/image20.png" ContentType="image/png"/>
  <Override PartName="/ppt/media/image77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9907587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3698A52-2276-4C48-B55F-76421ABD5210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15DF32C3-CA42-4E23-9772-F1B1052B8735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A03BB595-BC62-40F6-AA94-E9542B838479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PlaceHolder 4"/>
          <p:cNvSpPr>
            <a:spLocks noGrp="1"/>
          </p:cNvSpPr>
          <p:nvPr>
            <p:ph type="body"/>
          </p:nvPr>
        </p:nvSpPr>
        <p:spPr>
          <a:xfrm>
            <a:off x="947880" y="4862520"/>
            <a:ext cx="5173920" cy="42771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EAFED001-22A7-4343-8D20-8993217E129E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5597BA92-3D77-425E-9875-48119303C3A1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88B93E34-74C1-4579-B3E1-7409C84145A8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E167A943-B17A-4821-8536-B971E6EBAF8E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47303C8B-A598-40F4-86B7-DBC26123BECC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CE8D3A59-F5FE-458A-87D5-BC1B15F0F433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3D26EA10-FEC6-4D08-85EC-CCDCA7E7340E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703D0DB3-9C94-4B96-87FB-30B4E35811D1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7D3824A9-F100-4B01-93A2-8391090FDA42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C5E0D4FB-8EE4-48C8-BA05-C9A8AECB07A0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CBD20EF8-4AC8-4076-B619-373B201819CD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BF390B5C-2DBF-47E2-8AC3-336A02A77345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5453AB9E-1873-44DD-8B0B-3314354E44A4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4B4FB73C-7E53-4464-949D-DE86FEC6A66A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274B43B2-E209-4677-8071-74D35F27356D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D52D3FC0-625A-4880-9033-A6B020BF1AD6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D381C174-88CD-45F6-AC64-9022EDB878BE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DE6E85C0-DAD1-43AC-A89F-D8DC919E33DC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4B87D2FF-AC4E-4D96-ABD3-D10DEAE5EBE4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DA958859-F4CC-4F41-AEE4-64F52C90A11E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D46AA602-CA2F-4FBB-82C9-98CB28946F45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41DACB2B-351E-4D62-963D-FF282BB7BC8C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6CA48526-2408-49D8-9FAB-7DB9449EFC95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866E964E-9B9A-4E08-B9E8-0C7509A796AE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4F3F06E7-627B-4FDB-BB99-DB91BF6B4627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F844EBF1-C1E1-430D-9DFD-D19E850AC2B9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CDC2F076-623E-4F86-A185-3F0ECD4C105F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8D231225-9870-4FF8-BC4E-B971FBFD377B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AD699716-DDC6-491B-B8F5-4E1DB816BC86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09C1AE3E-4895-423F-AA15-F9D5FB361874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B7D2B64A-AC9A-4177-A495-8FD46EFB85DC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67BEB60C-BE20-42B4-B673-478B8631D06A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58949B7E-7F74-48CB-AC5B-A12E36847DDA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2518144C-9BAF-4C9C-80D8-E2A124F45738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780989F7-DC1D-4ABC-B735-09F4076CB2AC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908C4584-9537-43BF-BE22-38E0DA1572EE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565EBD9B-4271-4688-A82C-707F9BF979D6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2BB506E1-0EAD-40C4-BA60-4B50F9B7EB55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449C6428-597D-4BB8-AF6E-607B76837060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1FD2014A-BF65-4A2A-8804-F34BD98B7034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E1179986-2898-4B03-A427-873FF3C85205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6DF8CCDB-150E-4476-BEF3-13CF0A1CBE77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C1CEEDD5-70DF-4EC0-9170-BCCFE95FE4A8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00D34D0F-910E-49AF-917B-BF65CCA55C01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3CC33F1A-9943-428C-98B1-2BB2AC93597F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58ABB6B7-8959-46EF-BA1D-50FC0DD17F05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9420BEBD-5829-4B89-A4DC-A650EF6C1465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64004D47-E15A-4A1D-8031-6831828C90B6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4021200" y="9723600"/>
            <a:ext cx="3048120" cy="4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F9D9BE0C-B4AA-4F86-BB23-8C89CDA050C9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4021200" y="9723600"/>
            <a:ext cx="307512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2166EB7F-70EC-4407-973A-9E03DDFA7C9D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947880" y="4862520"/>
            <a:ext cx="5200920" cy="430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4606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4606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61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4606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4606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61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7137360" y="6559560"/>
            <a:ext cx="2648160" cy="1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440" rIns="82440" tIns="0" bIns="0"/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3bb2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        </a:t>
            </a:r>
            <a:fld id="{278D055F-A65E-49B3-A87A-BAE87006B7A3}" type="slidenum">
              <a:rPr b="0" lang="en-US" sz="1100" spc="-1" strike="noStrike">
                <a:solidFill>
                  <a:srgbClr val="003bb2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7137360" y="6559560"/>
            <a:ext cx="2648160" cy="1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440" rIns="82440" tIns="0" bIns="0"/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3bb2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        </a:t>
            </a:r>
            <a:fld id="{B6DCDFAA-5D13-457E-ACC1-0DD403B0B5A7}" type="slidenum">
              <a:rPr b="0" lang="en-US" sz="1100" spc="-1" strike="noStrike">
                <a:solidFill>
                  <a:srgbClr val="003bb2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jpe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jpeg"/><Relationship Id="rId7" Type="http://schemas.openxmlformats.org/officeDocument/2006/relationships/image" Target="../media/image46.jpeg"/><Relationship Id="rId8" Type="http://schemas.openxmlformats.org/officeDocument/2006/relationships/image" Target="../media/image47.jpeg"/><Relationship Id="rId9" Type="http://schemas.openxmlformats.org/officeDocument/2006/relationships/image" Target="../media/image48.jpeg"/><Relationship Id="rId10" Type="http://schemas.openxmlformats.org/officeDocument/2006/relationships/image" Target="../media/image49.jpeg"/><Relationship Id="rId11" Type="http://schemas.openxmlformats.org/officeDocument/2006/relationships/image" Target="../media/image50.jpeg"/><Relationship Id="rId12" Type="http://schemas.openxmlformats.org/officeDocument/2006/relationships/image" Target="../media/image51.jpeg"/><Relationship Id="rId13" Type="http://schemas.openxmlformats.org/officeDocument/2006/relationships/slideLayout" Target="../slideLayouts/slideLayout13.xml"/><Relationship Id="rId1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image" Target="../media/image77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jpe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jpe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1" descr=""/>
          <p:cNvPicPr/>
          <p:nvPr/>
        </p:nvPicPr>
        <p:blipFill>
          <a:blip r:embed="rId2"/>
          <a:stretch/>
        </p:blipFill>
        <p:spPr>
          <a:xfrm>
            <a:off x="4464000" y="5051160"/>
            <a:ext cx="1647000" cy="162144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-14400" y="972000"/>
            <a:ext cx="9904680" cy="182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Line 2"/>
          <p:cNvSpPr/>
          <p:nvPr/>
        </p:nvSpPr>
        <p:spPr>
          <a:xfrm>
            <a:off x="1739880" y="3501000"/>
            <a:ext cx="6394320" cy="144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3"/>
          <p:cNvSpPr/>
          <p:nvPr/>
        </p:nvSpPr>
        <p:spPr>
          <a:xfrm>
            <a:off x="0" y="3873600"/>
            <a:ext cx="9904680" cy="70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440" rIns="82440" tIns="41400" bIns="41400" anchor="ctr"/>
          <a:p>
            <a:pPr algn="ctr"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990000"/>
                </a:solidFill>
                <a:uFill>
                  <a:solidFill>
                    <a:srgbClr val="990000"/>
                  </a:solidFill>
                </a:uFill>
                <a:latin typeface="Verdana"/>
                <a:ea typeface="Droid Sans Fallback"/>
              </a:rPr>
              <a:t>David Álvarez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990000"/>
                </a:solidFill>
                <a:uFill>
                  <a:solidFill>
                    <a:srgbClr val="990000"/>
                  </a:solidFill>
                </a:uFill>
                <a:latin typeface="Verdana"/>
                <a:ea typeface="Droid Sans Fallback"/>
              </a:rPr>
              <a:t>Santiago Garrido, Luis Moreno, Adriana Birlutiu, Manuella Kadar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Picture 6" descr=""/>
          <p:cNvPicPr/>
          <p:nvPr/>
        </p:nvPicPr>
        <p:blipFill>
          <a:blip r:embed="rId3"/>
          <a:stretch/>
        </p:blipFill>
        <p:spPr>
          <a:xfrm>
            <a:off x="181080" y="5421960"/>
            <a:ext cx="3656880" cy="117864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4"/>
          <a:stretch/>
        </p:blipFill>
        <p:spPr>
          <a:xfrm>
            <a:off x="7367400" y="5303520"/>
            <a:ext cx="1774080" cy="1369080"/>
          </a:xfrm>
          <a:prstGeom prst="rect">
            <a:avLst/>
          </a:prstGeom>
          <a:ln w="54720"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sp>
        <p:nvSpPr>
          <p:cNvPr id="160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"/>
          <p:cNvSpPr/>
          <p:nvPr/>
        </p:nvSpPr>
        <p:spPr>
          <a:xfrm>
            <a:off x="2994120" y="808200"/>
            <a:ext cx="27975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3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4"/>
          <p:cNvSpPr/>
          <p:nvPr/>
        </p:nvSpPr>
        <p:spPr>
          <a:xfrm>
            <a:off x="1136520" y="533880"/>
            <a:ext cx="68392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5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6"/>
          <p:cNvSpPr/>
          <p:nvPr/>
        </p:nvSpPr>
        <p:spPr>
          <a:xfrm>
            <a:off x="423000" y="1756800"/>
            <a:ext cx="8917920" cy="7268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7"/>
          <p:cNvSpPr/>
          <p:nvPr/>
        </p:nvSpPr>
        <p:spPr>
          <a:xfrm>
            <a:off x="-365760" y="1894680"/>
            <a:ext cx="10147320" cy="5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5720">
              <a:lnSpc>
                <a:spcPct val="100000"/>
              </a:lnSpc>
              <a:buBlip>
                <a:blip r:embed="rId2"/>
              </a:buBlip>
            </a:pPr>
            <a:r>
              <a:rPr b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b="1" lang="en-US" sz="2400" spc="-1" strike="noStrike" u="sng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Solution:</a:t>
            </a: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study geometric properties and segment.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29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3"/>
          <a:stretch/>
        </p:blipFill>
        <p:spPr>
          <a:xfrm>
            <a:off x="1116720" y="3333600"/>
            <a:ext cx="2229480" cy="2226960"/>
          </a:xfrm>
          <a:prstGeom prst="rect">
            <a:avLst/>
          </a:prstGeom>
          <a:ln w="54720">
            <a:noFill/>
          </a:ln>
        </p:spPr>
      </p:pic>
      <p:sp>
        <p:nvSpPr>
          <p:cNvPr id="168" name="CustomShape 8"/>
          <p:cNvSpPr/>
          <p:nvPr/>
        </p:nvSpPr>
        <p:spPr>
          <a:xfrm>
            <a:off x="3693600" y="3771360"/>
            <a:ext cx="2668680" cy="1460520"/>
          </a:xfrm>
          <a:custGeom>
            <a:avLst/>
            <a:gdLst/>
            <a:ah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9"/>
          <p:cNvSpPr/>
          <p:nvPr/>
        </p:nvSpPr>
        <p:spPr>
          <a:xfrm>
            <a:off x="3461040" y="2654640"/>
            <a:ext cx="31064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200" algn="just">
              <a:lnSpc>
                <a:spcPts val="1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Segment inner circle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6739200" y="3254400"/>
            <a:ext cx="2174040" cy="2174040"/>
          </a:xfrm>
          <a:prstGeom prst="rect">
            <a:avLst/>
          </a:prstGeom>
          <a:ln w="54720">
            <a:noFill/>
          </a:ln>
        </p:spPr>
      </p:pic>
      <p:sp>
        <p:nvSpPr>
          <p:cNvPr id="171" name="CustomShape 10"/>
          <p:cNvSpPr/>
          <p:nvPr/>
        </p:nvSpPr>
        <p:spPr>
          <a:xfrm>
            <a:off x="2377440" y="5760720"/>
            <a:ext cx="5272560" cy="58212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2" name="" descr=""/>
          <p:cNvPicPr/>
          <p:nvPr/>
        </p:nvPicPr>
        <p:blipFill>
          <a:blip r:embed="rId5"/>
          <a:stretch/>
        </p:blipFill>
        <p:spPr>
          <a:xfrm>
            <a:off x="2524320" y="5873040"/>
            <a:ext cx="4945680" cy="389160"/>
          </a:xfrm>
          <a:prstGeom prst="rect">
            <a:avLst/>
          </a:prstGeom>
          <a:ln w="54720"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sp>
        <p:nvSpPr>
          <p:cNvPr id="174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2"/>
          <p:cNvSpPr/>
          <p:nvPr/>
        </p:nvSpPr>
        <p:spPr>
          <a:xfrm>
            <a:off x="2994120" y="808200"/>
            <a:ext cx="27975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3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4"/>
          <p:cNvSpPr/>
          <p:nvPr/>
        </p:nvSpPr>
        <p:spPr>
          <a:xfrm>
            <a:off x="1136520" y="533880"/>
            <a:ext cx="68392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5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6"/>
          <p:cNvSpPr/>
          <p:nvPr/>
        </p:nvSpPr>
        <p:spPr>
          <a:xfrm>
            <a:off x="3840480" y="3840480"/>
            <a:ext cx="2884680" cy="1567080"/>
          </a:xfrm>
          <a:custGeom>
            <a:avLst/>
            <a:gdLst/>
            <a:ah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7"/>
          <p:cNvSpPr/>
          <p:nvPr/>
        </p:nvSpPr>
        <p:spPr>
          <a:xfrm>
            <a:off x="3749040" y="2834640"/>
            <a:ext cx="31064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1019520" y="3575520"/>
            <a:ext cx="2470680" cy="2470680"/>
          </a:xfrm>
          <a:prstGeom prst="rect">
            <a:avLst/>
          </a:prstGeom>
          <a:ln w="54720"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/>
        </p:blipFill>
        <p:spPr>
          <a:xfrm>
            <a:off x="7080480" y="3196800"/>
            <a:ext cx="1059480" cy="2989800"/>
          </a:xfrm>
          <a:prstGeom prst="rect">
            <a:avLst/>
          </a:prstGeom>
          <a:ln w="54720">
            <a:noFill/>
          </a:ln>
        </p:spPr>
      </p:pic>
      <p:sp>
        <p:nvSpPr>
          <p:cNvPr id="183" name="CustomShape 8"/>
          <p:cNvSpPr/>
          <p:nvPr/>
        </p:nvSpPr>
        <p:spPr>
          <a:xfrm>
            <a:off x="423000" y="1737720"/>
            <a:ext cx="9085680" cy="74628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9"/>
          <p:cNvSpPr/>
          <p:nvPr/>
        </p:nvSpPr>
        <p:spPr>
          <a:xfrm>
            <a:off x="-457200" y="1894680"/>
            <a:ext cx="10238760" cy="5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5720">
              <a:lnSpc>
                <a:spcPct val="100000"/>
              </a:lnSpc>
              <a:buBlip>
                <a:blip r:embed="rId4"/>
              </a:buBlip>
            </a:pPr>
            <a:r>
              <a:rPr b="1" lang="en-US" sz="20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b="1" lang="en-US" sz="2000" spc="-1" strike="noStrike" u="sng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Solution: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binarized image, study 8-connected components in contiguous regions.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29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10"/>
          <p:cNvSpPr/>
          <p:nvPr/>
        </p:nvSpPr>
        <p:spPr>
          <a:xfrm>
            <a:off x="310320" y="2664720"/>
            <a:ext cx="95086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200" algn="just">
              <a:lnSpc>
                <a:spcPts val="1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2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Perform several binarizations until 3 boxes of the expected area are found.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293760" y="2488320"/>
            <a:ext cx="4708800" cy="3894480"/>
          </a:xfrm>
          <a:prstGeom prst="rect">
            <a:avLst/>
          </a:prstGeom>
          <a:ln>
            <a:noFill/>
          </a:ln>
        </p:spPr>
      </p:pic>
      <p:pic>
        <p:nvPicPr>
          <p:cNvPr id="187" name="Picture 1" descr=""/>
          <p:cNvPicPr/>
          <p:nvPr/>
        </p:nvPicPr>
        <p:blipFill>
          <a:blip r:embed="rId2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sp>
        <p:nvSpPr>
          <p:cNvPr id="188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2"/>
          <p:cNvSpPr/>
          <p:nvPr/>
        </p:nvSpPr>
        <p:spPr>
          <a:xfrm>
            <a:off x="2994120" y="808200"/>
            <a:ext cx="27975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3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4"/>
          <p:cNvSpPr/>
          <p:nvPr/>
        </p:nvSpPr>
        <p:spPr>
          <a:xfrm>
            <a:off x="1136520" y="533880"/>
            <a:ext cx="68392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6"/>
          <p:cNvSpPr/>
          <p:nvPr/>
        </p:nvSpPr>
        <p:spPr>
          <a:xfrm>
            <a:off x="1463040" y="1612800"/>
            <a:ext cx="6765480" cy="7268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7"/>
          <p:cNvSpPr/>
          <p:nvPr/>
        </p:nvSpPr>
        <p:spPr>
          <a:xfrm>
            <a:off x="731520" y="1714680"/>
            <a:ext cx="9050040" cy="5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5720">
              <a:lnSpc>
                <a:spcPct val="100000"/>
              </a:lnSpc>
              <a:buBlip>
                <a:blip r:embed="rId3"/>
              </a:buBlip>
            </a:pPr>
            <a:r>
              <a:rPr b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b="1" lang="en-US" sz="2400" spc="-1" strike="noStrike" u="sng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Solution:</a:t>
            </a: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binarize image and study X-projection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29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4"/>
          <a:stretch/>
        </p:blipFill>
        <p:spPr>
          <a:xfrm>
            <a:off x="5618520" y="2834640"/>
            <a:ext cx="954360" cy="2692440"/>
          </a:xfrm>
          <a:prstGeom prst="rect">
            <a:avLst/>
          </a:prstGeom>
          <a:ln w="54720">
            <a:noFill/>
          </a:ln>
        </p:spPr>
      </p:pic>
      <p:pic>
        <p:nvPicPr>
          <p:cNvPr id="196" name="" descr=""/>
          <p:cNvPicPr/>
          <p:nvPr/>
        </p:nvPicPr>
        <p:blipFill>
          <a:blip r:embed="rId5"/>
          <a:stretch/>
        </p:blipFill>
        <p:spPr>
          <a:xfrm>
            <a:off x="5852160" y="5737680"/>
            <a:ext cx="305280" cy="479160"/>
          </a:xfrm>
          <a:prstGeom prst="rect">
            <a:avLst/>
          </a:prstGeom>
          <a:ln w="54720">
            <a:noFill/>
          </a:ln>
        </p:spPr>
      </p:pic>
      <p:pic>
        <p:nvPicPr>
          <p:cNvPr id="197" name="" descr=""/>
          <p:cNvPicPr/>
          <p:nvPr/>
        </p:nvPicPr>
        <p:blipFill>
          <a:blip r:embed="rId6"/>
          <a:stretch/>
        </p:blipFill>
        <p:spPr>
          <a:xfrm>
            <a:off x="8503920" y="2713680"/>
            <a:ext cx="244800" cy="501840"/>
          </a:xfrm>
          <a:prstGeom prst="rect">
            <a:avLst/>
          </a:prstGeom>
          <a:ln w="54720">
            <a:noFill/>
          </a:ln>
        </p:spPr>
      </p:pic>
      <p:pic>
        <p:nvPicPr>
          <p:cNvPr id="198" name="" descr=""/>
          <p:cNvPicPr/>
          <p:nvPr/>
        </p:nvPicPr>
        <p:blipFill>
          <a:blip r:embed="rId7"/>
          <a:stretch/>
        </p:blipFill>
        <p:spPr>
          <a:xfrm>
            <a:off x="8869680" y="2713680"/>
            <a:ext cx="244800" cy="501840"/>
          </a:xfrm>
          <a:prstGeom prst="rect">
            <a:avLst/>
          </a:prstGeom>
          <a:ln w="54720">
            <a:noFill/>
          </a:ln>
        </p:spPr>
      </p:pic>
      <p:pic>
        <p:nvPicPr>
          <p:cNvPr id="199" name="" descr=""/>
          <p:cNvPicPr/>
          <p:nvPr/>
        </p:nvPicPr>
        <p:blipFill>
          <a:blip r:embed="rId8"/>
          <a:stretch/>
        </p:blipFill>
        <p:spPr>
          <a:xfrm>
            <a:off x="8503920" y="3400920"/>
            <a:ext cx="244800" cy="501840"/>
          </a:xfrm>
          <a:prstGeom prst="rect">
            <a:avLst/>
          </a:prstGeom>
          <a:ln w="54720">
            <a:noFill/>
          </a:ln>
        </p:spPr>
      </p:pic>
      <p:pic>
        <p:nvPicPr>
          <p:cNvPr id="200" name="" descr=""/>
          <p:cNvPicPr/>
          <p:nvPr/>
        </p:nvPicPr>
        <p:blipFill>
          <a:blip r:embed="rId9"/>
          <a:stretch/>
        </p:blipFill>
        <p:spPr>
          <a:xfrm>
            <a:off x="8860680" y="3400920"/>
            <a:ext cx="244800" cy="501840"/>
          </a:xfrm>
          <a:prstGeom prst="rect">
            <a:avLst/>
          </a:prstGeom>
          <a:ln w="54720">
            <a:noFill/>
          </a:ln>
        </p:spPr>
      </p:pic>
      <p:pic>
        <p:nvPicPr>
          <p:cNvPr id="201" name="" descr=""/>
          <p:cNvPicPr/>
          <p:nvPr/>
        </p:nvPicPr>
        <p:blipFill>
          <a:blip r:embed="rId10"/>
          <a:stretch/>
        </p:blipFill>
        <p:spPr>
          <a:xfrm rot="10692600">
            <a:off x="7300800" y="5162760"/>
            <a:ext cx="244800" cy="501840"/>
          </a:xfrm>
          <a:prstGeom prst="rect">
            <a:avLst/>
          </a:prstGeom>
          <a:ln w="54720">
            <a:noFill/>
          </a:ln>
        </p:spPr>
      </p:pic>
      <p:pic>
        <p:nvPicPr>
          <p:cNvPr id="202" name="" descr=""/>
          <p:cNvPicPr/>
          <p:nvPr/>
        </p:nvPicPr>
        <p:blipFill>
          <a:blip r:embed="rId11"/>
          <a:stretch/>
        </p:blipFill>
        <p:spPr>
          <a:xfrm>
            <a:off x="7315200" y="4617720"/>
            <a:ext cx="244800" cy="501840"/>
          </a:xfrm>
          <a:prstGeom prst="rect">
            <a:avLst/>
          </a:prstGeom>
          <a:ln w="54720">
            <a:noFill/>
          </a:ln>
        </p:spPr>
      </p:pic>
      <p:pic>
        <p:nvPicPr>
          <p:cNvPr id="203" name="" descr=""/>
          <p:cNvPicPr/>
          <p:nvPr/>
        </p:nvPicPr>
        <p:blipFill>
          <a:blip r:embed="rId12"/>
          <a:stretch/>
        </p:blipFill>
        <p:spPr>
          <a:xfrm>
            <a:off x="7315200" y="4023360"/>
            <a:ext cx="244800" cy="501840"/>
          </a:xfrm>
          <a:prstGeom prst="rect">
            <a:avLst/>
          </a:prstGeom>
          <a:ln w="54720">
            <a:noFill/>
          </a:ln>
        </p:spPr>
      </p:pic>
      <p:sp>
        <p:nvSpPr>
          <p:cNvPr id="204" name="CustomShape 8"/>
          <p:cNvSpPr/>
          <p:nvPr/>
        </p:nvSpPr>
        <p:spPr>
          <a:xfrm>
            <a:off x="6716880" y="2743200"/>
            <a:ext cx="1511640" cy="1096200"/>
          </a:xfrm>
          <a:custGeom>
            <a:avLst/>
            <a:gdLst/>
            <a:ahLst/>
            <a:rect l="l" t="t" r="r" b="b"/>
            <a:pathLst>
              <a:path w="1118" h="3558">
                <a:moveTo>
                  <a:pt x="1117" y="0"/>
                </a:moveTo>
                <a:cubicBezTo>
                  <a:pt x="837" y="0"/>
                  <a:pt x="558" y="148"/>
                  <a:pt x="558" y="296"/>
                </a:cubicBezTo>
                <a:lnTo>
                  <a:pt x="558" y="1482"/>
                </a:lnTo>
                <a:cubicBezTo>
                  <a:pt x="558" y="1630"/>
                  <a:pt x="279" y="1778"/>
                  <a:pt x="0" y="1778"/>
                </a:cubicBezTo>
                <a:cubicBezTo>
                  <a:pt x="279" y="1778"/>
                  <a:pt x="558" y="1926"/>
                  <a:pt x="558" y="2074"/>
                </a:cubicBezTo>
                <a:lnTo>
                  <a:pt x="558" y="3260"/>
                </a:lnTo>
                <a:cubicBezTo>
                  <a:pt x="558" y="3408"/>
                  <a:pt x="837" y="3557"/>
                  <a:pt x="1117" y="3557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9"/>
          <p:cNvSpPr/>
          <p:nvPr/>
        </p:nvSpPr>
        <p:spPr>
          <a:xfrm>
            <a:off x="6712560" y="4023360"/>
            <a:ext cx="418680" cy="1551960"/>
          </a:xfrm>
          <a:custGeom>
            <a:avLst/>
            <a:gdLst/>
            <a:ah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10"/>
          <p:cNvSpPr/>
          <p:nvPr/>
        </p:nvSpPr>
        <p:spPr>
          <a:xfrm>
            <a:off x="7611840" y="5279760"/>
            <a:ext cx="201060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200" algn="just">
              <a:lnSpc>
                <a:spcPts val="1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Size: 59*35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sp>
        <p:nvSpPr>
          <p:cNvPr id="208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2"/>
          <p:cNvSpPr/>
          <p:nvPr/>
        </p:nvSpPr>
        <p:spPr>
          <a:xfrm>
            <a:off x="2994120" y="808200"/>
            <a:ext cx="27975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3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4"/>
          <p:cNvSpPr/>
          <p:nvPr/>
        </p:nvSpPr>
        <p:spPr>
          <a:xfrm>
            <a:off x="1136520" y="533880"/>
            <a:ext cx="68392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1848240" y="2031120"/>
            <a:ext cx="6073920" cy="3826080"/>
          </a:xfrm>
          <a:prstGeom prst="rect">
            <a:avLst/>
          </a:prstGeom>
          <a:ln w="54720"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sp>
        <p:nvSpPr>
          <p:cNvPr id="215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2"/>
          <p:cNvSpPr/>
          <p:nvPr/>
        </p:nvSpPr>
        <p:spPr>
          <a:xfrm>
            <a:off x="2994120" y="808200"/>
            <a:ext cx="27975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3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4"/>
          <p:cNvSpPr/>
          <p:nvPr/>
        </p:nvSpPr>
        <p:spPr>
          <a:xfrm>
            <a:off x="1136520" y="533880"/>
            <a:ext cx="68392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1329480" y="2146680"/>
            <a:ext cx="7294320" cy="336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sp>
        <p:nvSpPr>
          <p:cNvPr id="222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2"/>
          <p:cNvSpPr/>
          <p:nvPr/>
        </p:nvSpPr>
        <p:spPr>
          <a:xfrm>
            <a:off x="2994120" y="808200"/>
            <a:ext cx="27975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3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4"/>
          <p:cNvSpPr/>
          <p:nvPr/>
        </p:nvSpPr>
        <p:spPr>
          <a:xfrm>
            <a:off x="1128960" y="533880"/>
            <a:ext cx="617040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6"/>
          <p:cNvSpPr/>
          <p:nvPr/>
        </p:nvSpPr>
        <p:spPr>
          <a:xfrm>
            <a:off x="3840480" y="1648080"/>
            <a:ext cx="2283840" cy="7268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7"/>
          <p:cNvSpPr/>
          <p:nvPr/>
        </p:nvSpPr>
        <p:spPr>
          <a:xfrm>
            <a:off x="0" y="1785960"/>
            <a:ext cx="9905400" cy="5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Hidden Layer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29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2942640" y="2747880"/>
            <a:ext cx="4133160" cy="2279160"/>
          </a:xfrm>
          <a:prstGeom prst="rect">
            <a:avLst/>
          </a:prstGeom>
          <a:ln w="18360">
            <a:noFill/>
          </a:ln>
        </p:spPr>
      </p:pic>
      <p:sp>
        <p:nvSpPr>
          <p:cNvPr id="230" name="CustomShape 8"/>
          <p:cNvSpPr/>
          <p:nvPr/>
        </p:nvSpPr>
        <p:spPr>
          <a:xfrm rot="16158000">
            <a:off x="4816080" y="3105360"/>
            <a:ext cx="427320" cy="4572360"/>
          </a:xfrm>
          <a:custGeom>
            <a:avLst/>
            <a:gdLst/>
            <a:ah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9"/>
          <p:cNvSpPr/>
          <p:nvPr/>
        </p:nvSpPr>
        <p:spPr>
          <a:xfrm>
            <a:off x="1188720" y="5841000"/>
            <a:ext cx="7495920" cy="4435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Feature extraction &amp;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sp>
        <p:nvSpPr>
          <p:cNvPr id="233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2"/>
          <p:cNvSpPr/>
          <p:nvPr/>
        </p:nvSpPr>
        <p:spPr>
          <a:xfrm>
            <a:off x="2994120" y="808200"/>
            <a:ext cx="27975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3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4"/>
          <p:cNvSpPr/>
          <p:nvPr/>
        </p:nvSpPr>
        <p:spPr>
          <a:xfrm>
            <a:off x="1128960" y="533880"/>
            <a:ext cx="617040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3840480" y="1713960"/>
            <a:ext cx="2283840" cy="49932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7"/>
          <p:cNvSpPr/>
          <p:nvPr/>
        </p:nvSpPr>
        <p:spPr>
          <a:xfrm>
            <a:off x="0" y="1713960"/>
            <a:ext cx="9905400" cy="5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Hidden Layer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29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2942640" y="2747880"/>
            <a:ext cx="4133160" cy="2279160"/>
          </a:xfrm>
          <a:prstGeom prst="rect">
            <a:avLst/>
          </a:prstGeom>
          <a:ln w="18360">
            <a:noFill/>
          </a:ln>
        </p:spPr>
      </p:pic>
      <p:sp>
        <p:nvSpPr>
          <p:cNvPr id="241" name="CustomShape 8"/>
          <p:cNvSpPr/>
          <p:nvPr/>
        </p:nvSpPr>
        <p:spPr>
          <a:xfrm rot="16158000">
            <a:off x="4816080" y="3105360"/>
            <a:ext cx="427320" cy="4572360"/>
          </a:xfrm>
          <a:custGeom>
            <a:avLst/>
            <a:gdLst/>
            <a:ah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9"/>
          <p:cNvSpPr/>
          <p:nvPr/>
        </p:nvSpPr>
        <p:spPr>
          <a:xfrm>
            <a:off x="1188720" y="5841000"/>
            <a:ext cx="7495920" cy="4435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Feature extraction &amp;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10"/>
          <p:cNvSpPr/>
          <p:nvPr/>
        </p:nvSpPr>
        <p:spPr>
          <a:xfrm>
            <a:off x="3749040" y="2622960"/>
            <a:ext cx="3474000" cy="2496960"/>
          </a:xfrm>
          <a:prstGeom prst="roundRect">
            <a:avLst>
              <a:gd name="adj" fmla="val 16667"/>
            </a:avLst>
          </a:prstGeom>
          <a:solidFill>
            <a:srgbClr val="009900">
              <a:alpha val="95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11"/>
          <p:cNvSpPr/>
          <p:nvPr/>
        </p:nvSpPr>
        <p:spPr>
          <a:xfrm>
            <a:off x="4023360" y="3200400"/>
            <a:ext cx="3052440" cy="16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US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- Convolutional Filters: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    </a:t>
            </a:r>
            <a:r>
              <a:rPr b="1" lang="en-US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Filter Size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    </a:t>
            </a:r>
            <a:r>
              <a:rPr b="1" lang="en-US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Number of Filters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sp>
        <p:nvSpPr>
          <p:cNvPr id="246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"/>
          <p:cNvSpPr/>
          <p:nvPr/>
        </p:nvSpPr>
        <p:spPr>
          <a:xfrm>
            <a:off x="2994120" y="808200"/>
            <a:ext cx="27975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3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4"/>
          <p:cNvSpPr/>
          <p:nvPr/>
        </p:nvSpPr>
        <p:spPr>
          <a:xfrm>
            <a:off x="1128960" y="533880"/>
            <a:ext cx="617040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5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6"/>
          <p:cNvSpPr/>
          <p:nvPr/>
        </p:nvSpPr>
        <p:spPr>
          <a:xfrm>
            <a:off x="3840480" y="1713960"/>
            <a:ext cx="2283840" cy="49932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7"/>
          <p:cNvSpPr/>
          <p:nvPr/>
        </p:nvSpPr>
        <p:spPr>
          <a:xfrm>
            <a:off x="0" y="1713960"/>
            <a:ext cx="9905400" cy="5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Hidden Layer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29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2942640" y="2747880"/>
            <a:ext cx="4133160" cy="2279160"/>
          </a:xfrm>
          <a:prstGeom prst="rect">
            <a:avLst/>
          </a:prstGeom>
          <a:ln w="18360">
            <a:noFill/>
          </a:ln>
        </p:spPr>
      </p:pic>
      <p:sp>
        <p:nvSpPr>
          <p:cNvPr id="254" name="CustomShape 8"/>
          <p:cNvSpPr/>
          <p:nvPr/>
        </p:nvSpPr>
        <p:spPr>
          <a:xfrm rot="16158000">
            <a:off x="4816080" y="3105360"/>
            <a:ext cx="427320" cy="4572360"/>
          </a:xfrm>
          <a:custGeom>
            <a:avLst/>
            <a:gdLst/>
            <a:ah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9"/>
          <p:cNvSpPr/>
          <p:nvPr/>
        </p:nvSpPr>
        <p:spPr>
          <a:xfrm>
            <a:off x="1188720" y="5841000"/>
            <a:ext cx="7495920" cy="4435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Feature extraction &amp;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10"/>
          <p:cNvSpPr/>
          <p:nvPr/>
        </p:nvSpPr>
        <p:spPr>
          <a:xfrm>
            <a:off x="4663440" y="2622960"/>
            <a:ext cx="2559600" cy="2496960"/>
          </a:xfrm>
          <a:prstGeom prst="roundRect">
            <a:avLst>
              <a:gd name="adj" fmla="val 16667"/>
            </a:avLst>
          </a:prstGeom>
          <a:solidFill>
            <a:srgbClr val="009900">
              <a:alpha val="95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11"/>
          <p:cNvSpPr/>
          <p:nvPr/>
        </p:nvSpPr>
        <p:spPr>
          <a:xfrm>
            <a:off x="4754880" y="3200400"/>
            <a:ext cx="2320920" cy="16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US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- Rectified Linear Unit: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5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  </a:t>
            </a:r>
            <a:r>
              <a:rPr b="1" lang="en-US" sz="15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Maps positive features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5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  </a:t>
            </a:r>
            <a:r>
              <a:rPr b="1" lang="en-US" sz="15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Negative ones → Zero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sp>
        <p:nvSpPr>
          <p:cNvPr id="259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2"/>
          <p:cNvSpPr/>
          <p:nvPr/>
        </p:nvSpPr>
        <p:spPr>
          <a:xfrm>
            <a:off x="2994120" y="808200"/>
            <a:ext cx="27975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3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4"/>
          <p:cNvSpPr/>
          <p:nvPr/>
        </p:nvSpPr>
        <p:spPr>
          <a:xfrm>
            <a:off x="1128960" y="533880"/>
            <a:ext cx="617040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5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6"/>
          <p:cNvSpPr/>
          <p:nvPr/>
        </p:nvSpPr>
        <p:spPr>
          <a:xfrm>
            <a:off x="3840480" y="1713960"/>
            <a:ext cx="2283840" cy="49932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7"/>
          <p:cNvSpPr/>
          <p:nvPr/>
        </p:nvSpPr>
        <p:spPr>
          <a:xfrm>
            <a:off x="0" y="1713960"/>
            <a:ext cx="9905400" cy="5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Hidden Layer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29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2942640" y="2747880"/>
            <a:ext cx="4133160" cy="2279160"/>
          </a:xfrm>
          <a:prstGeom prst="rect">
            <a:avLst/>
          </a:prstGeom>
          <a:ln w="18360">
            <a:noFill/>
          </a:ln>
        </p:spPr>
      </p:pic>
      <p:sp>
        <p:nvSpPr>
          <p:cNvPr id="267" name="CustomShape 8"/>
          <p:cNvSpPr/>
          <p:nvPr/>
        </p:nvSpPr>
        <p:spPr>
          <a:xfrm rot="16158000">
            <a:off x="4816080" y="3105360"/>
            <a:ext cx="427320" cy="4572360"/>
          </a:xfrm>
          <a:custGeom>
            <a:avLst/>
            <a:gdLst/>
            <a:ah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9"/>
          <p:cNvSpPr/>
          <p:nvPr/>
        </p:nvSpPr>
        <p:spPr>
          <a:xfrm>
            <a:off x="1188720" y="5841000"/>
            <a:ext cx="7495920" cy="4435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Feature extraction &amp;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10"/>
          <p:cNvSpPr/>
          <p:nvPr/>
        </p:nvSpPr>
        <p:spPr>
          <a:xfrm>
            <a:off x="2834640" y="2622960"/>
            <a:ext cx="3382560" cy="2496960"/>
          </a:xfrm>
          <a:prstGeom prst="roundRect">
            <a:avLst>
              <a:gd name="adj" fmla="val 16667"/>
            </a:avLst>
          </a:prstGeom>
          <a:solidFill>
            <a:srgbClr val="009900">
              <a:alpha val="95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11"/>
          <p:cNvSpPr/>
          <p:nvPr/>
        </p:nvSpPr>
        <p:spPr>
          <a:xfrm>
            <a:off x="3195360" y="3200400"/>
            <a:ext cx="3052440" cy="16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US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- Pooling: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 </a:t>
            </a:r>
            <a:r>
              <a:rPr b="1" lang="en-US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Simplifies output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 </a:t>
            </a:r>
            <a:r>
              <a:rPr b="1" lang="en-US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Nonlinear downsampling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sp>
        <p:nvSpPr>
          <p:cNvPr id="272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2"/>
          <p:cNvSpPr/>
          <p:nvPr/>
        </p:nvSpPr>
        <p:spPr>
          <a:xfrm>
            <a:off x="2994120" y="808200"/>
            <a:ext cx="27975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3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4"/>
          <p:cNvSpPr/>
          <p:nvPr/>
        </p:nvSpPr>
        <p:spPr>
          <a:xfrm>
            <a:off x="1128960" y="533880"/>
            <a:ext cx="617040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5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6"/>
          <p:cNvSpPr/>
          <p:nvPr/>
        </p:nvSpPr>
        <p:spPr>
          <a:xfrm>
            <a:off x="3840480" y="1737360"/>
            <a:ext cx="2283840" cy="54792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7"/>
          <p:cNvSpPr/>
          <p:nvPr/>
        </p:nvSpPr>
        <p:spPr>
          <a:xfrm>
            <a:off x="0" y="1785960"/>
            <a:ext cx="9905400" cy="5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Hidden Layer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29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8"/>
          <p:cNvSpPr/>
          <p:nvPr/>
        </p:nvSpPr>
        <p:spPr>
          <a:xfrm rot="16158000">
            <a:off x="4768560" y="3953160"/>
            <a:ext cx="427320" cy="3017160"/>
          </a:xfrm>
          <a:custGeom>
            <a:avLst/>
            <a:gdLst/>
            <a:ah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9"/>
          <p:cNvSpPr/>
          <p:nvPr/>
        </p:nvSpPr>
        <p:spPr>
          <a:xfrm>
            <a:off x="1188720" y="5841000"/>
            <a:ext cx="7495920" cy="4435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Classification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3685680" y="2560320"/>
            <a:ext cx="2621520" cy="2541600"/>
          </a:xfrm>
          <a:prstGeom prst="rect">
            <a:avLst/>
          </a:prstGeom>
          <a:ln w="18360">
            <a:noFill/>
          </a:ln>
        </p:spPr>
      </p:pic>
      <p:sp>
        <p:nvSpPr>
          <p:cNvPr id="282" name="CustomShape 10"/>
          <p:cNvSpPr/>
          <p:nvPr/>
        </p:nvSpPr>
        <p:spPr>
          <a:xfrm rot="16182600">
            <a:off x="3160800" y="3557880"/>
            <a:ext cx="1943640" cy="4957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Fully Connected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11"/>
          <p:cNvSpPr/>
          <p:nvPr/>
        </p:nvSpPr>
        <p:spPr>
          <a:xfrm rot="16182600">
            <a:off x="4290840" y="3363120"/>
            <a:ext cx="1554120" cy="4957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Softmax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12"/>
          <p:cNvSpPr/>
          <p:nvPr/>
        </p:nvSpPr>
        <p:spPr>
          <a:xfrm rot="16182600">
            <a:off x="5251320" y="3410640"/>
            <a:ext cx="1644480" cy="4957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Classification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Line 1"/>
          <p:cNvSpPr/>
          <p:nvPr/>
        </p:nvSpPr>
        <p:spPr>
          <a:xfrm>
            <a:off x="1741320" y="632268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2"/>
          <p:cNvSpPr/>
          <p:nvPr/>
        </p:nvSpPr>
        <p:spPr>
          <a:xfrm>
            <a:off x="92160" y="6462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968400" y="1720800"/>
            <a:ext cx="8033040" cy="432648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4"/>
          <p:cNvSpPr/>
          <p:nvPr/>
        </p:nvSpPr>
        <p:spPr>
          <a:xfrm>
            <a:off x="1478160" y="1917000"/>
            <a:ext cx="7793280" cy="36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0" lang="en-US" sz="2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 – Motivation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2 – Problem Description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5 – 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6 – Summary &amp; Future 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sp>
        <p:nvSpPr>
          <p:cNvPr id="90" name="CustomShape 5"/>
          <p:cNvSpPr/>
          <p:nvPr/>
        </p:nvSpPr>
        <p:spPr>
          <a:xfrm>
            <a:off x="2994120" y="808200"/>
            <a:ext cx="27975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6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7"/>
          <p:cNvSpPr/>
          <p:nvPr/>
        </p:nvSpPr>
        <p:spPr>
          <a:xfrm>
            <a:off x="417240" y="605880"/>
            <a:ext cx="755856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sp>
        <p:nvSpPr>
          <p:cNvPr id="286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2"/>
          <p:cNvSpPr/>
          <p:nvPr/>
        </p:nvSpPr>
        <p:spPr>
          <a:xfrm>
            <a:off x="2994120" y="808200"/>
            <a:ext cx="27975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3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4"/>
          <p:cNvSpPr/>
          <p:nvPr/>
        </p:nvSpPr>
        <p:spPr>
          <a:xfrm>
            <a:off x="1128960" y="533880"/>
            <a:ext cx="617040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5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6"/>
          <p:cNvSpPr/>
          <p:nvPr/>
        </p:nvSpPr>
        <p:spPr>
          <a:xfrm>
            <a:off x="3840480" y="1737360"/>
            <a:ext cx="2283840" cy="54792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7"/>
          <p:cNvSpPr/>
          <p:nvPr/>
        </p:nvSpPr>
        <p:spPr>
          <a:xfrm>
            <a:off x="0" y="1785960"/>
            <a:ext cx="9905400" cy="4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Hidden Layer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29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8"/>
          <p:cNvSpPr/>
          <p:nvPr/>
        </p:nvSpPr>
        <p:spPr>
          <a:xfrm rot="16158000">
            <a:off x="4768560" y="3953160"/>
            <a:ext cx="427320" cy="3017160"/>
          </a:xfrm>
          <a:custGeom>
            <a:avLst/>
            <a:gdLst/>
            <a:ah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9"/>
          <p:cNvSpPr/>
          <p:nvPr/>
        </p:nvSpPr>
        <p:spPr>
          <a:xfrm>
            <a:off x="1188720" y="5841000"/>
            <a:ext cx="7495920" cy="4435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Classification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3685680" y="2560320"/>
            <a:ext cx="2621520" cy="2541600"/>
          </a:xfrm>
          <a:prstGeom prst="rect">
            <a:avLst/>
          </a:prstGeom>
          <a:ln w="18360">
            <a:noFill/>
          </a:ln>
        </p:spPr>
      </p:pic>
      <p:sp>
        <p:nvSpPr>
          <p:cNvPr id="296" name="CustomShape 10"/>
          <p:cNvSpPr/>
          <p:nvPr/>
        </p:nvSpPr>
        <p:spPr>
          <a:xfrm rot="16182600">
            <a:off x="3160800" y="3557880"/>
            <a:ext cx="1943640" cy="4957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Fully Connected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11"/>
          <p:cNvSpPr/>
          <p:nvPr/>
        </p:nvSpPr>
        <p:spPr>
          <a:xfrm rot="16182600">
            <a:off x="4290840" y="3363120"/>
            <a:ext cx="1554120" cy="4957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Softmax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12"/>
          <p:cNvSpPr/>
          <p:nvPr/>
        </p:nvSpPr>
        <p:spPr>
          <a:xfrm rot="16182600">
            <a:off x="5251320" y="3410640"/>
            <a:ext cx="1644480" cy="4957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Classification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13"/>
          <p:cNvSpPr/>
          <p:nvPr/>
        </p:nvSpPr>
        <p:spPr>
          <a:xfrm>
            <a:off x="4642200" y="2567520"/>
            <a:ext cx="2672280" cy="2496960"/>
          </a:xfrm>
          <a:prstGeom prst="roundRect">
            <a:avLst>
              <a:gd name="adj" fmla="val 16667"/>
            </a:avLst>
          </a:prstGeom>
          <a:solidFill>
            <a:srgbClr val="009900">
              <a:alpha val="95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14"/>
          <p:cNvSpPr/>
          <p:nvPr/>
        </p:nvSpPr>
        <p:spPr>
          <a:xfrm>
            <a:off x="4647240" y="3164400"/>
            <a:ext cx="2667240" cy="16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US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- Fully connected: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5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Neurons connect to all outputs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5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5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Output Size = # Classes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sp>
        <p:nvSpPr>
          <p:cNvPr id="302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2"/>
          <p:cNvSpPr/>
          <p:nvPr/>
        </p:nvSpPr>
        <p:spPr>
          <a:xfrm>
            <a:off x="2994120" y="808200"/>
            <a:ext cx="27975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3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4"/>
          <p:cNvSpPr/>
          <p:nvPr/>
        </p:nvSpPr>
        <p:spPr>
          <a:xfrm>
            <a:off x="1128960" y="533880"/>
            <a:ext cx="617040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5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6"/>
          <p:cNvSpPr/>
          <p:nvPr/>
        </p:nvSpPr>
        <p:spPr>
          <a:xfrm>
            <a:off x="3120480" y="1737360"/>
            <a:ext cx="2283840" cy="54792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7"/>
          <p:cNvSpPr/>
          <p:nvPr/>
        </p:nvSpPr>
        <p:spPr>
          <a:xfrm>
            <a:off x="-684000" y="1785960"/>
            <a:ext cx="9905400" cy="4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Hidden Layer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29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8"/>
          <p:cNvSpPr/>
          <p:nvPr/>
        </p:nvSpPr>
        <p:spPr>
          <a:xfrm rot="16158000">
            <a:off x="4048560" y="3953160"/>
            <a:ext cx="427320" cy="3017160"/>
          </a:xfrm>
          <a:custGeom>
            <a:avLst/>
            <a:gdLst/>
            <a:ah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9"/>
          <p:cNvSpPr/>
          <p:nvPr/>
        </p:nvSpPr>
        <p:spPr>
          <a:xfrm>
            <a:off x="504720" y="5769000"/>
            <a:ext cx="7495920" cy="4435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Classification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2"/>
          <a:stretch/>
        </p:blipFill>
        <p:spPr>
          <a:xfrm>
            <a:off x="2965680" y="2560320"/>
            <a:ext cx="2621520" cy="2541600"/>
          </a:xfrm>
          <a:prstGeom prst="rect">
            <a:avLst/>
          </a:prstGeom>
          <a:ln w="18360">
            <a:noFill/>
          </a:ln>
        </p:spPr>
      </p:pic>
      <p:sp>
        <p:nvSpPr>
          <p:cNvPr id="312" name="CustomShape 10"/>
          <p:cNvSpPr/>
          <p:nvPr/>
        </p:nvSpPr>
        <p:spPr>
          <a:xfrm rot="16182600">
            <a:off x="2440800" y="3557880"/>
            <a:ext cx="1943640" cy="4957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Fully Connected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11"/>
          <p:cNvSpPr/>
          <p:nvPr/>
        </p:nvSpPr>
        <p:spPr>
          <a:xfrm rot="16182600">
            <a:off x="3570840" y="3363120"/>
            <a:ext cx="1554120" cy="4957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Softmax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12"/>
          <p:cNvSpPr/>
          <p:nvPr/>
        </p:nvSpPr>
        <p:spPr>
          <a:xfrm rot="16182600">
            <a:off x="4531320" y="3410640"/>
            <a:ext cx="1644480" cy="4957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Classification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13"/>
          <p:cNvSpPr/>
          <p:nvPr/>
        </p:nvSpPr>
        <p:spPr>
          <a:xfrm>
            <a:off x="4894200" y="2567880"/>
            <a:ext cx="2672280" cy="2496960"/>
          </a:xfrm>
          <a:prstGeom prst="roundRect">
            <a:avLst>
              <a:gd name="adj" fmla="val 16667"/>
            </a:avLst>
          </a:prstGeom>
          <a:solidFill>
            <a:srgbClr val="009900">
              <a:alpha val="95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14"/>
          <p:cNvSpPr/>
          <p:nvPr/>
        </p:nvSpPr>
        <p:spPr>
          <a:xfrm>
            <a:off x="5043600" y="3092400"/>
            <a:ext cx="2667240" cy="16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US" sz="1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- Softmax: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6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Normalizes previous output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6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6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Output = Probabilities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sp>
        <p:nvSpPr>
          <p:cNvPr id="318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2"/>
          <p:cNvSpPr/>
          <p:nvPr/>
        </p:nvSpPr>
        <p:spPr>
          <a:xfrm>
            <a:off x="2994120" y="808200"/>
            <a:ext cx="27975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3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4"/>
          <p:cNvSpPr/>
          <p:nvPr/>
        </p:nvSpPr>
        <p:spPr>
          <a:xfrm>
            <a:off x="1128960" y="533880"/>
            <a:ext cx="617040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5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6"/>
          <p:cNvSpPr/>
          <p:nvPr/>
        </p:nvSpPr>
        <p:spPr>
          <a:xfrm>
            <a:off x="3840480" y="1737360"/>
            <a:ext cx="2283840" cy="54792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7"/>
          <p:cNvSpPr/>
          <p:nvPr/>
        </p:nvSpPr>
        <p:spPr>
          <a:xfrm>
            <a:off x="0" y="1785960"/>
            <a:ext cx="9905400" cy="4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Hidden Layer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29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8"/>
          <p:cNvSpPr/>
          <p:nvPr/>
        </p:nvSpPr>
        <p:spPr>
          <a:xfrm rot="16158000">
            <a:off x="4768560" y="3953160"/>
            <a:ext cx="427320" cy="3017160"/>
          </a:xfrm>
          <a:custGeom>
            <a:avLst/>
            <a:gdLst/>
            <a:ah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9"/>
          <p:cNvSpPr/>
          <p:nvPr/>
        </p:nvSpPr>
        <p:spPr>
          <a:xfrm>
            <a:off x="1188720" y="5841000"/>
            <a:ext cx="7495920" cy="4435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Classification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2"/>
          <a:stretch/>
        </p:blipFill>
        <p:spPr>
          <a:xfrm>
            <a:off x="3685680" y="2560320"/>
            <a:ext cx="2621520" cy="2541600"/>
          </a:xfrm>
          <a:prstGeom prst="rect">
            <a:avLst/>
          </a:prstGeom>
          <a:ln w="18360">
            <a:noFill/>
          </a:ln>
        </p:spPr>
      </p:pic>
      <p:sp>
        <p:nvSpPr>
          <p:cNvPr id="328" name="CustomShape 10"/>
          <p:cNvSpPr/>
          <p:nvPr/>
        </p:nvSpPr>
        <p:spPr>
          <a:xfrm rot="16182600">
            <a:off x="3160800" y="3557880"/>
            <a:ext cx="1943640" cy="4957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Fully Connected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11"/>
          <p:cNvSpPr/>
          <p:nvPr/>
        </p:nvSpPr>
        <p:spPr>
          <a:xfrm rot="16182600">
            <a:off x="4290840" y="3363120"/>
            <a:ext cx="1554120" cy="4957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Softmax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12"/>
          <p:cNvSpPr/>
          <p:nvPr/>
        </p:nvSpPr>
        <p:spPr>
          <a:xfrm rot="16182600">
            <a:off x="5251320" y="3410640"/>
            <a:ext cx="1644480" cy="4957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Classification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sp>
        <p:nvSpPr>
          <p:cNvPr id="332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2"/>
          <p:cNvSpPr/>
          <p:nvPr/>
        </p:nvSpPr>
        <p:spPr>
          <a:xfrm>
            <a:off x="2994120" y="808200"/>
            <a:ext cx="27975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3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4"/>
          <p:cNvSpPr/>
          <p:nvPr/>
        </p:nvSpPr>
        <p:spPr>
          <a:xfrm>
            <a:off x="3108960" y="533880"/>
            <a:ext cx="486684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5 – 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5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1169280" y="1554480"/>
            <a:ext cx="7430760" cy="475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sp>
        <p:nvSpPr>
          <p:cNvPr id="339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2"/>
          <p:cNvSpPr/>
          <p:nvPr/>
        </p:nvSpPr>
        <p:spPr>
          <a:xfrm>
            <a:off x="2994120" y="808200"/>
            <a:ext cx="27975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3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4"/>
          <p:cNvSpPr/>
          <p:nvPr/>
        </p:nvSpPr>
        <p:spPr>
          <a:xfrm>
            <a:off x="3108960" y="533880"/>
            <a:ext cx="486684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5 – 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5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2"/>
          <a:stretch/>
        </p:blipFill>
        <p:spPr>
          <a:xfrm>
            <a:off x="1920240" y="1428840"/>
            <a:ext cx="6146640" cy="496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495360" y="2011680"/>
            <a:ext cx="8872920" cy="9122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2"/>
          <p:cNvSpPr/>
          <p:nvPr/>
        </p:nvSpPr>
        <p:spPr>
          <a:xfrm>
            <a:off x="488880" y="3566160"/>
            <a:ext cx="8904600" cy="228492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7" name="Picture 1" descr=""/>
          <p:cNvPicPr/>
          <p:nvPr/>
        </p:nvPicPr>
        <p:blipFill>
          <a:blip r:embed="rId2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sp>
        <p:nvSpPr>
          <p:cNvPr id="348" name="Line 3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4"/>
          <p:cNvSpPr/>
          <p:nvPr/>
        </p:nvSpPr>
        <p:spPr>
          <a:xfrm>
            <a:off x="2994120" y="808200"/>
            <a:ext cx="27975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5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6"/>
          <p:cNvSpPr/>
          <p:nvPr/>
        </p:nvSpPr>
        <p:spPr>
          <a:xfrm>
            <a:off x="1136520" y="461880"/>
            <a:ext cx="68392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6 – Summary &amp; Future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7"/>
          <p:cNvSpPr/>
          <p:nvPr/>
        </p:nvSpPr>
        <p:spPr>
          <a:xfrm>
            <a:off x="592200" y="3895920"/>
            <a:ext cx="8595000" cy="199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200" algn="just">
              <a:lnSpc>
                <a:spcPct val="200000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Parameterize segmentation process for other types of ware.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 algn="just">
              <a:lnSpc>
                <a:spcPct val="200000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Add more characters to the database.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 algn="just">
              <a:lnSpc>
                <a:spcPct val="200000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Study possible corrections for bad detections.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8"/>
          <p:cNvSpPr/>
          <p:nvPr/>
        </p:nvSpPr>
        <p:spPr>
          <a:xfrm>
            <a:off x="561240" y="2239200"/>
            <a:ext cx="8666280" cy="14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200" algn="just">
              <a:lnSpc>
                <a:spcPts val="1"/>
              </a:lnSpc>
              <a:buClr>
                <a:srgbClr val="000099"/>
              </a:buClr>
              <a:buFont typeface="Wingdings" charset="2"/>
              <a:buChar char="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Successful Character Recognition in round flat plates.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ts val="1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ts val="1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9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Line 1"/>
          <p:cNvSpPr/>
          <p:nvPr/>
        </p:nvSpPr>
        <p:spPr>
          <a:xfrm>
            <a:off x="1741320" y="632268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2"/>
          <p:cNvSpPr/>
          <p:nvPr/>
        </p:nvSpPr>
        <p:spPr>
          <a:xfrm>
            <a:off x="123840" y="5872320"/>
            <a:ext cx="978084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roid Sans Fallback"/>
              </a:rPr>
              <a:t>David Álvarez Sánchez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154080" y="1905120"/>
            <a:ext cx="9750600" cy="441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8" name="Picture 6" descr=""/>
          <p:cNvPicPr/>
          <p:nvPr/>
        </p:nvPicPr>
        <p:blipFill>
          <a:blip r:embed="rId1"/>
          <a:stretch/>
        </p:blipFill>
        <p:spPr>
          <a:xfrm>
            <a:off x="-11160" y="87480"/>
            <a:ext cx="3940560" cy="1335960"/>
          </a:xfrm>
          <a:prstGeom prst="rect">
            <a:avLst/>
          </a:prstGeom>
          <a:ln>
            <a:noFill/>
          </a:ln>
        </p:spPr>
      </p:pic>
      <p:pic>
        <p:nvPicPr>
          <p:cNvPr id="359" name="Picture 1" descr=""/>
          <p:cNvPicPr/>
          <p:nvPr/>
        </p:nvPicPr>
        <p:blipFill>
          <a:blip r:embed="rId2"/>
          <a:stretch/>
        </p:blipFill>
        <p:spPr>
          <a:xfrm>
            <a:off x="4937760" y="14400"/>
            <a:ext cx="1432080" cy="1410120"/>
          </a:xfrm>
          <a:prstGeom prst="rect">
            <a:avLst/>
          </a:prstGeom>
          <a:ln>
            <a:noFill/>
          </a:ln>
        </p:spPr>
      </p:pic>
      <p:sp>
        <p:nvSpPr>
          <p:cNvPr id="360" name="CustomShape 4"/>
          <p:cNvSpPr/>
          <p:nvPr/>
        </p:nvSpPr>
        <p:spPr>
          <a:xfrm>
            <a:off x="-14400" y="4140000"/>
            <a:ext cx="9904680" cy="170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3"/>
          <a:stretch/>
        </p:blipFill>
        <p:spPr>
          <a:xfrm>
            <a:off x="5636880" y="2577600"/>
            <a:ext cx="2626200" cy="930600"/>
          </a:xfrm>
          <a:prstGeom prst="rect">
            <a:avLst/>
          </a:prstGeom>
          <a:ln w="54720">
            <a:noFill/>
          </a:ln>
        </p:spPr>
      </p:pic>
      <p:pic>
        <p:nvPicPr>
          <p:cNvPr id="362" name="" descr=""/>
          <p:cNvPicPr/>
          <p:nvPr/>
        </p:nvPicPr>
        <p:blipFill>
          <a:blip r:embed="rId4"/>
          <a:stretch/>
        </p:blipFill>
        <p:spPr>
          <a:xfrm>
            <a:off x="1679400" y="1806480"/>
            <a:ext cx="3303000" cy="2367000"/>
          </a:xfrm>
          <a:prstGeom prst="rect">
            <a:avLst/>
          </a:prstGeom>
          <a:ln w="54720">
            <a:noFill/>
          </a:ln>
        </p:spPr>
      </p:pic>
      <p:pic>
        <p:nvPicPr>
          <p:cNvPr id="363" name="" descr=""/>
          <p:cNvPicPr/>
          <p:nvPr/>
        </p:nvPicPr>
        <p:blipFill>
          <a:blip r:embed="rId5"/>
          <a:stretch/>
        </p:blipFill>
        <p:spPr>
          <a:xfrm>
            <a:off x="8007480" y="91440"/>
            <a:ext cx="1774080" cy="1369080"/>
          </a:xfrm>
          <a:prstGeom prst="rect">
            <a:avLst/>
          </a:prstGeom>
          <a:ln w="54720"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2"/>
          <p:cNvSpPr/>
          <p:nvPr/>
        </p:nvSpPr>
        <p:spPr>
          <a:xfrm>
            <a:off x="1136520" y="533880"/>
            <a:ext cx="68392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1 - Motivation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Line 3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684000" y="2871000"/>
            <a:ext cx="4447800" cy="2959200"/>
          </a:xfrm>
          <a:prstGeom prst="rect">
            <a:avLst/>
          </a:prstGeom>
          <a:ln w="54720">
            <a:noFill/>
          </a:ln>
        </p:spPr>
      </p:pic>
      <p:sp>
        <p:nvSpPr>
          <p:cNvPr id="98" name="CustomShape 4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>
            <a:off x="2289960" y="1648080"/>
            <a:ext cx="5395680" cy="7268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6"/>
          <p:cNvSpPr/>
          <p:nvPr/>
        </p:nvSpPr>
        <p:spPr>
          <a:xfrm>
            <a:off x="1812240" y="1785960"/>
            <a:ext cx="6140520" cy="5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5720">
              <a:lnSpc>
                <a:spcPct val="100000"/>
              </a:lnSpc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Manufacturing Process of Porcelain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29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7"/>
          <p:cNvSpPr/>
          <p:nvPr/>
        </p:nvSpPr>
        <p:spPr>
          <a:xfrm>
            <a:off x="6023520" y="2804400"/>
            <a:ext cx="3630600" cy="27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200" algn="just">
              <a:lnSpc>
                <a:spcPts val="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Preparing the mass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 algn="just">
              <a:lnSpc>
                <a:spcPts val="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Powder atomization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 algn="just">
              <a:lnSpc>
                <a:spcPts val="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Shaping the 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 algn="just">
              <a:lnSpc>
                <a:spcPts val="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Burning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 algn="just">
              <a:lnSpc>
                <a:spcPts val="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Glazing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 algn="just">
              <a:lnSpc>
                <a:spcPts val="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Burning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 algn="just">
              <a:lnSpc>
                <a:spcPts val="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Quality control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 algn="just">
              <a:lnSpc>
                <a:spcPts val="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Sorting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2"/>
          <p:cNvSpPr/>
          <p:nvPr/>
        </p:nvSpPr>
        <p:spPr>
          <a:xfrm>
            <a:off x="1136520" y="533880"/>
            <a:ext cx="68392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1 - Motivation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Line 3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05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1371600" y="1554480"/>
            <a:ext cx="7121160" cy="4752360"/>
          </a:xfrm>
          <a:prstGeom prst="rect">
            <a:avLst/>
          </a:prstGeom>
          <a:ln w="54720">
            <a:noFill/>
          </a:ln>
        </p:spPr>
      </p:pic>
      <p:sp>
        <p:nvSpPr>
          <p:cNvPr id="107" name="CustomShape 4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"/>
          <p:cNvSpPr/>
          <p:nvPr/>
        </p:nvSpPr>
        <p:spPr>
          <a:xfrm>
            <a:off x="1136520" y="533880"/>
            <a:ext cx="68392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1 - Motivation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Line 3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1371600" y="1554480"/>
            <a:ext cx="7121160" cy="4752360"/>
          </a:xfrm>
          <a:prstGeom prst="rect">
            <a:avLst/>
          </a:prstGeom>
          <a:ln w="54720">
            <a:noFill/>
          </a:ln>
        </p:spPr>
      </p:pic>
      <p:sp>
        <p:nvSpPr>
          <p:cNvPr id="113" name="CustomShape 4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2"/>
          <p:cNvSpPr/>
          <p:nvPr/>
        </p:nvSpPr>
        <p:spPr>
          <a:xfrm>
            <a:off x="1136520" y="533880"/>
            <a:ext cx="68392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1 - Motivation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Line 3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sp>
        <p:nvSpPr>
          <p:cNvPr id="118" name="CustomShape 4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4822920" y="1805400"/>
            <a:ext cx="4227120" cy="4227120"/>
          </a:xfrm>
          <a:prstGeom prst="rect">
            <a:avLst/>
          </a:prstGeom>
          <a:ln w="54720">
            <a:noFill/>
          </a:ln>
        </p:spPr>
      </p:pic>
      <p:sp>
        <p:nvSpPr>
          <p:cNvPr id="120" name="CustomShape 5"/>
          <p:cNvSpPr/>
          <p:nvPr/>
        </p:nvSpPr>
        <p:spPr>
          <a:xfrm>
            <a:off x="584640" y="1864800"/>
            <a:ext cx="3655080" cy="40208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6"/>
          <p:cNvSpPr/>
          <p:nvPr/>
        </p:nvSpPr>
        <p:spPr>
          <a:xfrm>
            <a:off x="767520" y="2175120"/>
            <a:ext cx="3837960" cy="3307680"/>
          </a:xfrm>
          <a:prstGeom prst="rect">
            <a:avLst/>
          </a:prstGeom>
          <a:noFill/>
          <a:ln w="54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ts val="6"/>
              </a:lnSpc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Quality control after: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>
              <a:lnSpc>
                <a:spcPts val="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1) Burning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 algn="just">
              <a:lnSpc>
                <a:spcPts val="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2) Glazing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 algn="just">
              <a:lnSpc>
                <a:spcPts val="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3) Sorting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 algn="just">
              <a:lnSpc>
                <a:spcPts val="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ts val="6"/>
              </a:lnSpc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Estimated cost reduction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 algn="just">
              <a:lnSpc>
                <a:spcPts val="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- 60% in HR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 algn="just">
              <a:lnSpc>
                <a:spcPts val="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- 20% materials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365760" y="1607760"/>
            <a:ext cx="3719880" cy="2667240"/>
          </a:xfrm>
          <a:prstGeom prst="rect">
            <a:avLst/>
          </a:prstGeom>
          <a:ln w="54720">
            <a:noFill/>
          </a:ln>
        </p:spPr>
      </p:pic>
      <p:pic>
        <p:nvPicPr>
          <p:cNvPr id="123" name="Picture 1" descr=""/>
          <p:cNvPicPr/>
          <p:nvPr/>
        </p:nvPicPr>
        <p:blipFill>
          <a:blip r:embed="rId2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sp>
        <p:nvSpPr>
          <p:cNvPr id="124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2994120" y="808200"/>
            <a:ext cx="27975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3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4"/>
          <p:cNvSpPr/>
          <p:nvPr/>
        </p:nvSpPr>
        <p:spPr>
          <a:xfrm>
            <a:off x="1136520" y="533880"/>
            <a:ext cx="68392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2 – Problem Description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 rot="10779600">
            <a:off x="739800" y="4771080"/>
            <a:ext cx="3279960" cy="1162800"/>
          </a:xfrm>
          <a:prstGeom prst="rect">
            <a:avLst/>
          </a:prstGeom>
          <a:ln w="54720">
            <a:noFill/>
          </a:ln>
        </p:spPr>
      </p:pic>
      <p:sp>
        <p:nvSpPr>
          <p:cNvPr id="130" name="CustomShape 6"/>
          <p:cNvSpPr/>
          <p:nvPr/>
        </p:nvSpPr>
        <p:spPr>
          <a:xfrm>
            <a:off x="4992840" y="1736640"/>
            <a:ext cx="4071960" cy="191916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7"/>
          <p:cNvSpPr/>
          <p:nvPr/>
        </p:nvSpPr>
        <p:spPr>
          <a:xfrm>
            <a:off x="4632480" y="1874520"/>
            <a:ext cx="4633560" cy="5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5720">
              <a:lnSpc>
                <a:spcPct val="100000"/>
              </a:lnSpc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3 groups of characters: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indent="-225720">
              <a:lnSpc>
                <a:spcPct val="100000"/>
              </a:lnSpc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- </a:t>
            </a:r>
            <a:r>
              <a:rPr b="1" lang="en-US" sz="2400" spc="-1" strike="noStrike">
                <a:solidFill>
                  <a:srgbClr val="3399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Sack of material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indent="-225720">
              <a:lnSpc>
                <a:spcPct val="100000"/>
              </a:lnSpc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- </a:t>
            </a:r>
            <a:r>
              <a:rPr b="1" lang="en-US" sz="24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Work Shift</a:t>
            </a: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indent="-225720">
              <a:lnSpc>
                <a:spcPct val="100000"/>
              </a:lnSpc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- 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Product 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29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29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8"/>
          <p:cNvSpPr/>
          <p:nvPr/>
        </p:nvSpPr>
        <p:spPr>
          <a:xfrm>
            <a:off x="2574000" y="2685600"/>
            <a:ext cx="124920" cy="307800"/>
          </a:xfrm>
          <a:prstGeom prst="rect">
            <a:avLst/>
          </a:pr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9"/>
          <p:cNvSpPr/>
          <p:nvPr/>
        </p:nvSpPr>
        <p:spPr>
          <a:xfrm>
            <a:off x="4717440" y="4816440"/>
            <a:ext cx="131580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10"/>
          <p:cNvSpPr/>
          <p:nvPr/>
        </p:nvSpPr>
        <p:spPr>
          <a:xfrm>
            <a:off x="6196680" y="4251240"/>
            <a:ext cx="418680" cy="1551960"/>
          </a:xfrm>
          <a:custGeom>
            <a:avLst/>
            <a:gdLst/>
            <a:ah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11"/>
          <p:cNvSpPr/>
          <p:nvPr/>
        </p:nvSpPr>
        <p:spPr>
          <a:xfrm>
            <a:off x="6769440" y="4497120"/>
            <a:ext cx="237564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SEGMENTATION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        </a:t>
            </a:r>
            <a:r>
              <a:rPr b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+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IDENTIFICATION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sp>
        <p:nvSpPr>
          <p:cNvPr id="137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2"/>
          <p:cNvSpPr/>
          <p:nvPr/>
        </p:nvSpPr>
        <p:spPr>
          <a:xfrm>
            <a:off x="2994120" y="808200"/>
            <a:ext cx="27975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4"/>
          <p:cNvSpPr/>
          <p:nvPr/>
        </p:nvSpPr>
        <p:spPr>
          <a:xfrm>
            <a:off x="1136520" y="533880"/>
            <a:ext cx="68392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5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6"/>
          <p:cNvSpPr/>
          <p:nvPr/>
        </p:nvSpPr>
        <p:spPr>
          <a:xfrm>
            <a:off x="423000" y="2512800"/>
            <a:ext cx="8917920" cy="7268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7"/>
          <p:cNvSpPr/>
          <p:nvPr/>
        </p:nvSpPr>
        <p:spPr>
          <a:xfrm>
            <a:off x="-365760" y="2650680"/>
            <a:ext cx="10147320" cy="5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5720">
              <a:lnSpc>
                <a:spcPct val="100000"/>
              </a:lnSpc>
              <a:buBlip>
                <a:blip r:embed="rId2"/>
              </a:buBlip>
            </a:pPr>
            <a:r>
              <a:rPr b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b="1" lang="en-US" sz="2400" spc="-1" strike="noStrike" u="sng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Solution:</a:t>
            </a: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recursively look for geometric properties and segment.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29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8"/>
          <p:cNvSpPr/>
          <p:nvPr/>
        </p:nvSpPr>
        <p:spPr>
          <a:xfrm>
            <a:off x="1834560" y="1554480"/>
            <a:ext cx="6265800" cy="7268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9"/>
          <p:cNvSpPr/>
          <p:nvPr/>
        </p:nvSpPr>
        <p:spPr>
          <a:xfrm>
            <a:off x="1280160" y="1692360"/>
            <a:ext cx="7129800" cy="5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5720">
              <a:lnSpc>
                <a:spcPct val="100000"/>
              </a:lnSpc>
              <a:buBlip>
                <a:blip r:embed="rId3"/>
              </a:buBlip>
            </a:pPr>
            <a:r>
              <a:rPr b="1" lang="en-US" sz="2400" spc="-1" strike="noStrike" u="sng">
                <a:solidFill>
                  <a:srgbClr val="c5000b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b="1" lang="en-US" sz="2400" spc="-1" strike="noStrike" u="sng">
                <a:solidFill>
                  <a:srgbClr val="c5000b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Objective:</a:t>
            </a: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segment individual characters.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29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4"/>
          <a:stretch/>
        </p:blipFill>
        <p:spPr>
          <a:xfrm>
            <a:off x="3034080" y="3509280"/>
            <a:ext cx="3719880" cy="2667240"/>
          </a:xfrm>
          <a:prstGeom prst="rect">
            <a:avLst/>
          </a:prstGeom>
          <a:ln w="54720"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2080" cy="1410120"/>
          </a:xfrm>
          <a:prstGeom prst="rect">
            <a:avLst/>
          </a:prstGeom>
          <a:ln>
            <a:noFill/>
          </a:ln>
        </p:spPr>
      </p:pic>
      <p:sp>
        <p:nvSpPr>
          <p:cNvPr id="148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"/>
          <p:cNvSpPr/>
          <p:nvPr/>
        </p:nvSpPr>
        <p:spPr>
          <a:xfrm>
            <a:off x="2994120" y="808200"/>
            <a:ext cx="27975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3"/>
          <p:cNvSpPr/>
          <p:nvPr/>
        </p:nvSpPr>
        <p:spPr>
          <a:xfrm>
            <a:off x="0" y="390600"/>
            <a:ext cx="7975800" cy="9478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4"/>
          <p:cNvSpPr/>
          <p:nvPr/>
        </p:nvSpPr>
        <p:spPr>
          <a:xfrm>
            <a:off x="1136520" y="533880"/>
            <a:ext cx="6839280" cy="4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5"/>
          <p:cNvSpPr/>
          <p:nvPr/>
        </p:nvSpPr>
        <p:spPr>
          <a:xfrm>
            <a:off x="92160" y="6534720"/>
            <a:ext cx="9780840" cy="4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6"/>
          <p:cNvSpPr/>
          <p:nvPr/>
        </p:nvSpPr>
        <p:spPr>
          <a:xfrm>
            <a:off x="423000" y="1737360"/>
            <a:ext cx="9085680" cy="74628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7"/>
          <p:cNvSpPr/>
          <p:nvPr/>
        </p:nvSpPr>
        <p:spPr>
          <a:xfrm>
            <a:off x="-457200" y="1894680"/>
            <a:ext cx="10238760" cy="5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5720">
              <a:lnSpc>
                <a:spcPct val="100000"/>
              </a:lnSpc>
              <a:buBlip>
                <a:blip r:embed="rId2"/>
              </a:buBlip>
            </a:pPr>
            <a:r>
              <a:rPr b="1" lang="en-US" sz="20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b="1" lang="en-US" sz="2000" spc="-1" strike="noStrike" u="sng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Solution: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binarize image, study 8-connected components in contiguous regions.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29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678960" y="3560040"/>
            <a:ext cx="3276720" cy="2347920"/>
          </a:xfrm>
          <a:prstGeom prst="rect">
            <a:avLst/>
          </a:prstGeom>
          <a:ln w="54720">
            <a:noFill/>
          </a:ln>
        </p:spPr>
      </p:pic>
      <p:pic>
        <p:nvPicPr>
          <p:cNvPr id="156" name="" descr=""/>
          <p:cNvPicPr/>
          <p:nvPr/>
        </p:nvPicPr>
        <p:blipFill>
          <a:blip r:embed="rId4"/>
          <a:stretch/>
        </p:blipFill>
        <p:spPr>
          <a:xfrm>
            <a:off x="6684480" y="3625560"/>
            <a:ext cx="2229480" cy="2226960"/>
          </a:xfrm>
          <a:prstGeom prst="rect">
            <a:avLst/>
          </a:prstGeom>
          <a:ln w="54720">
            <a:noFill/>
          </a:ln>
        </p:spPr>
      </p:pic>
      <p:sp>
        <p:nvSpPr>
          <p:cNvPr id="157" name="CustomShape 8"/>
          <p:cNvSpPr/>
          <p:nvPr/>
        </p:nvSpPr>
        <p:spPr>
          <a:xfrm>
            <a:off x="4261680" y="4114800"/>
            <a:ext cx="2136600" cy="1369080"/>
          </a:xfrm>
          <a:custGeom>
            <a:avLst/>
            <a:gdLst/>
            <a:ah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9"/>
          <p:cNvSpPr/>
          <p:nvPr/>
        </p:nvSpPr>
        <p:spPr>
          <a:xfrm>
            <a:off x="2560320" y="2798640"/>
            <a:ext cx="52095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200" algn="just">
              <a:lnSpc>
                <a:spcPts val="1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Outer Bounding Box of largest 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6615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1995-07-28T11:42:46Z</dcterms:created>
  <dc:creator>Alberto García, David Larrabeiti</dc:creator>
  <dc:description/>
  <dc:language>en-US</dc:language>
  <cp:lastModifiedBy/>
  <cp:lastPrinted>2016-10-31T10:19:49Z</cp:lastPrinted>
  <dcterms:modified xsi:type="dcterms:W3CDTF">2018-06-21T09:49:18Z</dcterms:modified>
  <cp:revision>19411</cp:revision>
  <dc:subject/>
  <dc:title>IPv6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26</vt:i4>
  </property>
  <property fmtid="{D5CDD505-2E9C-101B-9397-08002B2CF9AE}" pid="8" name="PresentationFormat">
    <vt:lpwstr>Personalizado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